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3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77" r:id="rId3"/>
    <p:sldId id="262" r:id="rId4"/>
    <p:sldId id="261" r:id="rId5"/>
    <p:sldId id="258" r:id="rId6"/>
    <p:sldId id="293" r:id="rId7"/>
    <p:sldId id="259" r:id="rId8"/>
    <p:sldId id="265" r:id="rId9"/>
    <p:sldId id="267" r:id="rId10"/>
    <p:sldId id="292" r:id="rId11"/>
    <p:sldId id="270" r:id="rId12"/>
    <p:sldId id="266" r:id="rId13"/>
    <p:sldId id="269" r:id="rId14"/>
    <p:sldId id="272" r:id="rId15"/>
    <p:sldId id="273" r:id="rId16"/>
    <p:sldId id="275" r:id="rId17"/>
    <p:sldId id="294" r:id="rId18"/>
    <p:sldId id="27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scadia Code" panose="020B0609020000020004" pitchFamily="49" charset="0"/>
      <p:regular r:id="rId25"/>
      <p:bold r:id="rId26"/>
      <p:italic r:id="rId27"/>
      <p:boldItalic r:id="rId28"/>
    </p:embeddedFont>
    <p:embeddedFont>
      <p:font typeface="Garamond Premr Pro" panose="02020402060506020403" pitchFamily="18" charset="0"/>
      <p:regular r:id="rId29"/>
      <p:bold r:id="rId30"/>
      <p:italic r:id="rId31"/>
      <p:boldItalic r:id="rId32"/>
    </p:embeddedFont>
    <p:embeddedFont>
      <p:font typeface="Garamond Premr Pro Capt" panose="02020402060506020403" pitchFamily="18" charset="0"/>
      <p:regular r:id="rId33"/>
      <p:bold r:id="rId34"/>
      <p:italic r:id="rId35"/>
      <p:boldItalic r:id="rId36"/>
    </p:embeddedFont>
    <p:embeddedFont>
      <p:font typeface="Ysabeau Office" pitchFamily="50" charset="0"/>
      <p:regular r:id="rId37"/>
      <p:bold r:id="rId38"/>
      <p:italic r:id="rId39"/>
      <p:boldItalic r:id="rId40"/>
    </p:embeddedFont>
    <p:embeddedFont>
      <p:font typeface="Ysabeau Office Black" pitchFamily="50" charset="0"/>
      <p:bold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99"/>
    <a:srgbClr val="4A525A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74" d="100"/>
          <a:sy n="74" d="100"/>
        </p:scale>
        <p:origin x="1137" y="768"/>
      </p:cViewPr>
      <p:guideLst>
        <p:guide orient="horz" pos="2159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2023/12/18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19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5.png"/><Relationship Id="rId5" Type="http://schemas.openxmlformats.org/officeDocument/2006/relationships/tags" Target="../tags/tag121.xml"/><Relationship Id="rId10" Type="http://schemas.openxmlformats.org/officeDocument/2006/relationships/image" Target="../media/image24.png"/><Relationship Id="rId4" Type="http://schemas.openxmlformats.org/officeDocument/2006/relationships/tags" Target="../tags/tag120.xml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image" Target="../media/image26.png"/><Relationship Id="rId5" Type="http://schemas.openxmlformats.org/officeDocument/2006/relationships/tags" Target="../tags/tag126.xml"/><Relationship Id="rId10" Type="http://schemas.openxmlformats.org/officeDocument/2006/relationships/image" Target="../media/image24.png"/><Relationship Id="rId4" Type="http://schemas.openxmlformats.org/officeDocument/2006/relationships/tags" Target="../tags/tag125.xml"/><Relationship Id="rId9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image" Target="../media/image17.sv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hyperlink" Target="https://www.wikipedia.org/" TargetMode="Externa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tags" Target="../tags/tag137.xml"/><Relationship Id="rId7" Type="http://schemas.openxmlformats.org/officeDocument/2006/relationships/image" Target="../media/image16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9.xml"/><Relationship Id="rId10" Type="http://schemas.openxmlformats.org/officeDocument/2006/relationships/image" Target="../media/image29.png"/><Relationship Id="rId4" Type="http://schemas.openxmlformats.org/officeDocument/2006/relationships/tags" Target="../tags/tag138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6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7.xml"/><Relationship Id="rId7" Type="http://schemas.openxmlformats.org/officeDocument/2006/relationships/image" Target="../media/image2.sv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8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7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6.png"/><Relationship Id="rId5" Type="http://schemas.openxmlformats.org/officeDocument/2006/relationships/tags" Target="../tags/tag73.xml"/><Relationship Id="rId10" Type="http://schemas.openxmlformats.org/officeDocument/2006/relationships/image" Target="../media/image5.png"/><Relationship Id="rId4" Type="http://schemas.openxmlformats.org/officeDocument/2006/relationships/tags" Target="../tags/tag72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11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10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9.png"/><Relationship Id="rId5" Type="http://schemas.openxmlformats.org/officeDocument/2006/relationships/tags" Target="../tags/tag81.xml"/><Relationship Id="rId10" Type="http://schemas.openxmlformats.org/officeDocument/2006/relationships/image" Target="../media/image8.png"/><Relationship Id="rId4" Type="http://schemas.openxmlformats.org/officeDocument/2006/relationships/tags" Target="../tags/tag80.xml"/><Relationship Id="rId9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image" Target="../media/image15.svg"/><Relationship Id="rId2" Type="http://schemas.openxmlformats.org/officeDocument/2006/relationships/tags" Target="../tags/tag86.xml"/><Relationship Id="rId16" Type="http://schemas.openxmlformats.org/officeDocument/2006/relationships/image" Target="../media/image19.sv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14.png"/><Relationship Id="rId5" Type="http://schemas.openxmlformats.org/officeDocument/2006/relationships/tags" Target="../tags/tag89.xml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tags" Target="../tags/tag88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15.sv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tags" Target="../tags/tag93.xml"/><Relationship Id="rId16" Type="http://schemas.openxmlformats.org/officeDocument/2006/relationships/image" Target="../media/image18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13.svg"/><Relationship Id="rId5" Type="http://schemas.openxmlformats.org/officeDocument/2006/relationships/tags" Target="../tags/tag96.xml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tags" Target="../tags/tag95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image" Target="../media/image15.svg"/><Relationship Id="rId2" Type="http://schemas.openxmlformats.org/officeDocument/2006/relationships/tags" Target="../tags/tag101.xml"/><Relationship Id="rId16" Type="http://schemas.openxmlformats.org/officeDocument/2006/relationships/image" Target="../media/image19.sv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14.png"/><Relationship Id="rId5" Type="http://schemas.openxmlformats.org/officeDocument/2006/relationships/tags" Target="../tags/tag104.xml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tags" Target="../tags/tag103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09.xml"/><Relationship Id="rId7" Type="http://schemas.openxmlformats.org/officeDocument/2006/relationships/image" Target="../media/image20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1.jpeg"/><Relationship Id="rId4" Type="http://schemas.openxmlformats.org/officeDocument/2006/relationships/tags" Target="../tags/tag110.xml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1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10" Type="http://schemas.openxmlformats.org/officeDocument/2006/relationships/image" Target="../media/image23.png"/><Relationship Id="rId4" Type="http://schemas.openxmlformats.org/officeDocument/2006/relationships/tags" Target="../tags/tag114.xml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26715" y="1891030"/>
            <a:ext cx="6338570" cy="2926715"/>
            <a:chOff x="4508" y="2648"/>
            <a:chExt cx="9982" cy="4609"/>
          </a:xfrm>
        </p:grpSpPr>
        <p:sp>
          <p:nvSpPr>
            <p:cNvPr id="4" name="文本框 3"/>
            <p:cNvSpPr txBox="1"/>
            <p:nvPr/>
          </p:nvSpPr>
          <p:spPr>
            <a:xfrm>
              <a:off x="4508" y="2648"/>
              <a:ext cx="9982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dirty="0">
                  <a:latin typeface="Ysabeau Office Black" pitchFamily="50" charset="0"/>
                  <a:ea typeface="Ysabeau Office Black" pitchFamily="50" charset="0"/>
                  <a:cs typeface="Ysabeau Office Black" pitchFamily="50" charset="0"/>
                </a:rPr>
                <a:t>Markdown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71" y="5492"/>
              <a:ext cx="9457" cy="17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3200" dirty="0">
                  <a:latin typeface="Ysabeau Office" charset="0"/>
                  <a:cs typeface="Ysabeau Office" charset="0"/>
                </a:rPr>
                <a:t>Probably the Most </a:t>
              </a:r>
              <a:r>
                <a:rPr lang="en-US" altLang="zh-CN" sz="3200" i="1" dirty="0">
                  <a:latin typeface="Ysabeau Office" charset="0"/>
                  <a:cs typeface="Ysabeau Office" charset="0"/>
                </a:rPr>
                <a:t>Easy-to-Use</a:t>
              </a:r>
              <a:r>
                <a:rPr lang="en-US" altLang="zh-CN" sz="3200" dirty="0">
                  <a:latin typeface="Ysabeau Office" charset="0"/>
                  <a:cs typeface="Ysabeau Office" charset="0"/>
                </a:rPr>
                <a:t> Markup Language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064000" y="5694321"/>
            <a:ext cx="4064000" cy="436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>
                <a:latin typeface="Ysabeau Office" charset="0"/>
                <a:cs typeface="Ysabeau Office" charset="0"/>
              </a:rPr>
              <a:t>Presenter: Tairan Li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Markdown-mark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82620" y="375285"/>
            <a:ext cx="101663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245610" y="241935"/>
            <a:ext cx="48215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 b="1">
                <a:latin typeface="Ysabeau Office" charset="0"/>
                <a:cs typeface="Ysabeau Office" charset="0"/>
                <a:sym typeface="+mn-ea"/>
              </a:rPr>
              <a:t>Syntax Evolution</a:t>
            </a:r>
          </a:p>
        </p:txBody>
      </p:sp>
      <p:pic>
        <p:nvPicPr>
          <p:cNvPr id="8" name="图片 7" descr="waterfox_ptoICZw2RG"/>
          <p:cNvPicPr>
            <a:picLocks noChangeAspect="1"/>
          </p:cNvPicPr>
          <p:nvPr/>
        </p:nvPicPr>
        <p:blipFill>
          <a:blip r:embed="rId10"/>
          <a:srcRect t="9622"/>
          <a:stretch>
            <a:fillRect/>
          </a:stretch>
        </p:blipFill>
        <p:spPr>
          <a:xfrm>
            <a:off x="6312535" y="2654935"/>
            <a:ext cx="5195570" cy="35991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655955" y="1180465"/>
            <a:ext cx="11041380" cy="1119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800">
                <a:latin typeface="Ysabeau Office" charset="0"/>
                <a:cs typeface="Ysabeau Office" charset="0"/>
                <a:sym typeface="+mn-ea"/>
              </a:rPr>
              <a:t>Markdown’s syntax is mainly inspired by early markup languages </a:t>
            </a:r>
            <a:r>
              <a:rPr lang="en-US" altLang="zh-CN" sz="2800" dirty="0">
                <a:latin typeface="Ysabeau Office" charset="0"/>
                <a:cs typeface="Ysabeau Office" charset="0"/>
                <a:sym typeface="+mn-ea"/>
              </a:rPr>
              <a:t>in </a:t>
            </a:r>
            <a:r>
              <a:rPr lang="zh-CN" altLang="en-US" sz="2800" dirty="0">
                <a:latin typeface="Ysabeau Office" charset="0"/>
                <a:cs typeface="Ysabeau Office" charset="0"/>
                <a:sym typeface="+mn-ea"/>
              </a:rPr>
              <a:t>email and usenet posts</a:t>
            </a:r>
            <a:r>
              <a:rPr lang="en-US" altLang="zh-CN" sz="2800" dirty="0">
                <a:latin typeface="Ysabeau Office" charset="0"/>
                <a:cs typeface="Ysabeau Office" charset="0"/>
                <a:sym typeface="+mn-ea"/>
              </a:rPr>
              <a:t>: </a:t>
            </a:r>
            <a:r>
              <a:rPr lang="en-US" altLang="zh-CN" sz="2000" dirty="0" err="1">
                <a:latin typeface="Cascadia Code" charset="0"/>
                <a:cs typeface="Cascadia Code" charset="0"/>
                <a:sym typeface="+mn-ea"/>
              </a:rPr>
              <a:t>setex</a:t>
            </a:r>
            <a:r>
              <a:rPr lang="en-US" altLang="zh-CN" sz="2800" dirty="0">
                <a:latin typeface="Ysabeau Office" charset="0"/>
                <a:cs typeface="Ysabeau Office" charset="0"/>
                <a:sym typeface="+mn-ea"/>
              </a:rPr>
              <a:t>, </a:t>
            </a:r>
            <a:r>
              <a:rPr lang="en-US" altLang="zh-CN" sz="2000" dirty="0" err="1">
                <a:latin typeface="Cascadia Code" charset="0"/>
                <a:cs typeface="Cascadia Code" charset="0"/>
                <a:sym typeface="+mn-ea"/>
              </a:rPr>
              <a:t>atx</a:t>
            </a:r>
            <a:r>
              <a:rPr lang="en-US" altLang="zh-CN" sz="2800" dirty="0">
                <a:latin typeface="Ysabeau Office" charset="0"/>
                <a:cs typeface="Ysabeau Office" charset="0"/>
                <a:sym typeface="+mn-ea"/>
              </a:rPr>
              <a:t>, </a:t>
            </a:r>
            <a:r>
              <a:rPr lang="en-US" altLang="zh-CN" sz="2800" i="1" dirty="0">
                <a:latin typeface="Ysabeau Office" charset="0"/>
                <a:cs typeface="Ysabeau Office" charset="0"/>
                <a:sym typeface="+mn-ea"/>
              </a:rPr>
              <a:t>etc.</a:t>
            </a:r>
            <a:endParaRPr lang="zh-CN" altLang="en-US" sz="2800" i="1" dirty="0">
              <a:latin typeface="Ysabeau Office" charset="0"/>
              <a:cs typeface="Ysabeau Office" charset="0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2800" i="1" dirty="0">
              <a:latin typeface="Ysabeau Office" charset="0"/>
              <a:cs typeface="Ysabeau Office" charset="0"/>
              <a:sym typeface="+mn-ea"/>
            </a:endParaRPr>
          </a:p>
        </p:txBody>
      </p:sp>
      <p:pic>
        <p:nvPicPr>
          <p:cNvPr id="4" name="图片 3" descr="waterfox_VA7gOPInzY"/>
          <p:cNvPicPr>
            <a:picLocks noChangeAspect="1"/>
          </p:cNvPicPr>
          <p:nvPr/>
        </p:nvPicPr>
        <p:blipFill>
          <a:blip r:embed="rId11"/>
          <a:srcRect t="15734" b="8070"/>
          <a:stretch>
            <a:fillRect/>
          </a:stretch>
        </p:blipFill>
        <p:spPr>
          <a:xfrm>
            <a:off x="690880" y="2654935"/>
            <a:ext cx="4904740" cy="3621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09625" y="2465070"/>
            <a:ext cx="1160145" cy="49657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>
                <a:latin typeface="Ysabeau Office" charset="0"/>
                <a:cs typeface="Ysabeau Office" charset="0"/>
                <a:sym typeface="+mn-ea"/>
              </a:rPr>
              <a:t>Setex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9182735" y="2465070"/>
            <a:ext cx="1830705" cy="49657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>
                <a:latin typeface="Ysabeau Office" charset="0"/>
                <a:cs typeface="Ysabeau Office" charset="0"/>
                <a:sym typeface="+mn-ea"/>
              </a:rPr>
              <a:t>Markdown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Markdown-mark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82620" y="549910"/>
            <a:ext cx="101663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245610" y="416560"/>
            <a:ext cx="48215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 b="1">
                <a:latin typeface="Ysabeau Office" charset="0"/>
                <a:cs typeface="Ysabeau Office" charset="0"/>
                <a:sym typeface="+mn-ea"/>
              </a:rPr>
              <a:t>Syntax Evolution</a:t>
            </a:r>
          </a:p>
        </p:txBody>
      </p:sp>
      <p:pic>
        <p:nvPicPr>
          <p:cNvPr id="8" name="图片 7" descr="waterfox_ptoICZw2RG"/>
          <p:cNvPicPr>
            <a:picLocks noChangeAspect="1"/>
          </p:cNvPicPr>
          <p:nvPr/>
        </p:nvPicPr>
        <p:blipFill>
          <a:blip r:embed="rId10"/>
          <a:srcRect t="9622"/>
          <a:stretch>
            <a:fillRect/>
          </a:stretch>
        </p:blipFill>
        <p:spPr>
          <a:xfrm>
            <a:off x="581660" y="1734820"/>
            <a:ext cx="5195570" cy="35991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图片 8" descr="waterfox_hxv3fTwz1p"/>
          <p:cNvPicPr>
            <a:picLocks noChangeAspect="1"/>
          </p:cNvPicPr>
          <p:nvPr/>
        </p:nvPicPr>
        <p:blipFill>
          <a:blip r:embed="rId11"/>
          <a:srcRect t="11712"/>
          <a:stretch>
            <a:fillRect/>
          </a:stretch>
        </p:blipFill>
        <p:spPr>
          <a:xfrm>
            <a:off x="6318250" y="1734820"/>
            <a:ext cx="5322570" cy="35998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224915" y="5014595"/>
            <a:ext cx="4419600" cy="572135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>
                <a:latin typeface="Ysabeau Office" charset="0"/>
                <a:cs typeface="Ysabeau Office" charset="0"/>
                <a:sym typeface="+mn-ea"/>
              </a:rPr>
              <a:t>Gruber’s original document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8393430" y="5071110"/>
            <a:ext cx="2971165" cy="56896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>
                <a:latin typeface="Ysabeau Office" charset="0"/>
                <a:cs typeface="Ysabeau Office" charset="0"/>
                <a:sym typeface="+mn-ea"/>
              </a:rPr>
              <a:t>CommonMark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37895" y="5728335"/>
            <a:ext cx="4622800" cy="628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Informal and contains ambiguities</a:t>
            </a: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6665595" y="5728335"/>
            <a:ext cx="4432935" cy="628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>
                <a:latin typeface="Ysabeau Office" charset="0"/>
                <a:cs typeface="Ysabeau Office" charset="0"/>
                <a:sym typeface="+mn-ea"/>
              </a:rPr>
              <a:t>A standardization effort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ample-document-src-with-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70"/>
            <a:ext cx="6684645" cy="6858000"/>
          </a:xfrm>
          <a:prstGeom prst="rect">
            <a:avLst/>
          </a:prstGeom>
        </p:spPr>
      </p:pic>
      <p:pic>
        <p:nvPicPr>
          <p:cNvPr id="2" name="图片 7" descr="Markdown-mark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3735" y="549910"/>
            <a:ext cx="1016635" cy="62547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8779510" y="416560"/>
            <a:ext cx="23355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 b="1">
                <a:latin typeface="Ysabeau Office" charset="0"/>
                <a:cs typeface="Ysabeau Office" charset="0"/>
                <a:sym typeface="+mn-ea"/>
              </a:rPr>
              <a:t>Syntax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61994" y="3033766"/>
            <a:ext cx="4789488" cy="316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Ysabeau Office" charset="0"/>
                <a:cs typeface="Ysabeau Office" charset="0"/>
              </a:rPr>
              <a:t>Unprecedented simplicity</a:t>
            </a:r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</a:rPr>
              <a:t>B</a:t>
            </a:r>
            <a:r>
              <a:rPr lang="zh-CN" altLang="en-US" sz="2400" dirty="0">
                <a:latin typeface="Ysabeau Office" charset="0"/>
                <a:cs typeface="Ysabeau Office" charset="0"/>
              </a:rPr>
              <a:t>lends in well with the surrounding context</a:t>
            </a:r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</a:rPr>
              <a:t>Readable and understandable</a:t>
            </a:r>
            <a:r>
              <a:rPr lang="zh-CN" altLang="en-US" sz="2400" dirty="0">
                <a:latin typeface="Ysabeau Office" charset="0"/>
                <a:cs typeface="Ysabeau Office" charset="0"/>
              </a:rPr>
              <a:t> i</a:t>
            </a:r>
            <a:r>
              <a:rPr lang="en-US" altLang="zh-CN" sz="2400" dirty="0">
                <a:latin typeface="Ysabeau Office" charset="0"/>
                <a:cs typeface="Ysabeau Office" charset="0"/>
              </a:rPr>
              <a:t>n</a:t>
            </a:r>
            <a:r>
              <a:rPr lang="zh-CN" altLang="en-US" sz="2400" dirty="0">
                <a:latin typeface="Ysabeau Office" charset="0"/>
                <a:cs typeface="Ysabeau Office" charset="0"/>
              </a:rPr>
              <a:t> plain text form</a:t>
            </a:r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</a:rPr>
              <a:t>Extensible, with variants derived from </a:t>
            </a:r>
            <a:r>
              <a:rPr lang="en-US" altLang="zh-CN" sz="2400" dirty="0" err="1">
                <a:latin typeface="Ysabeau Office" charset="0"/>
                <a:cs typeface="Ysabeau Office" charset="0"/>
              </a:rPr>
              <a:t>CommonMark</a:t>
            </a:r>
            <a:r>
              <a:rPr lang="en-US" altLang="zh-CN" sz="2400" dirty="0">
                <a:latin typeface="Ysabeau Office" charset="0"/>
                <a:cs typeface="Ysabeau Office" charset="0"/>
              </a:rPr>
              <a:t> standard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13675" y="1527810"/>
            <a:ext cx="3061970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i="1" dirty="0">
                <a:latin typeface="Ysabeau Office" charset="0"/>
                <a:cs typeface="Ysabeau Office" charset="0"/>
                <a:sym typeface="+mn-ea"/>
              </a:rPr>
              <a:t>simple, c</a:t>
            </a:r>
            <a:r>
              <a:rPr lang="zh-CN" altLang="en-US" sz="2800" i="1" dirty="0">
                <a:latin typeface="Ysabeau Office" charset="0"/>
                <a:cs typeface="Ysabeau Office" charset="0"/>
                <a:sym typeface="+mn-ea"/>
              </a:rPr>
              <a:t>lear</a:t>
            </a:r>
            <a:r>
              <a:rPr lang="zh-CN" altLang="en-US" sz="2800" dirty="0">
                <a:latin typeface="Ysabeau Office" charset="0"/>
                <a:cs typeface="Ysabeau Office" charset="0"/>
                <a:sym typeface="+mn-ea"/>
              </a:rPr>
              <a:t>, </a:t>
            </a:r>
            <a:r>
              <a:rPr lang="zh-CN" altLang="en-US" sz="2800" i="1" dirty="0">
                <a:latin typeface="Ysabeau Office" charset="0"/>
                <a:cs typeface="Ysabeau Office" charset="0"/>
                <a:sym typeface="+mn-ea"/>
              </a:rPr>
              <a:t>rich</a:t>
            </a:r>
            <a:r>
              <a:rPr lang="zh-CN" altLang="en-US" sz="2800" dirty="0">
                <a:latin typeface="Ysabeau Office" charset="0"/>
                <a:cs typeface="Ysabeau Office" charset="0"/>
                <a:sym typeface="+mn-ea"/>
              </a:rPr>
              <a:t> and </a:t>
            </a:r>
            <a:r>
              <a:rPr lang="zh-CN" altLang="en-US" sz="2800" i="1" dirty="0">
                <a:latin typeface="Ysabeau Office" charset="0"/>
                <a:cs typeface="Ysabeau Office" charset="0"/>
                <a:sym typeface="+mn-ea"/>
              </a:rPr>
              <a:t>exten</a:t>
            </a:r>
            <a:r>
              <a:rPr lang="en-US" altLang="zh-CN" sz="2800" i="1" dirty="0" err="1">
                <a:latin typeface="Ysabeau Office" charset="0"/>
                <a:cs typeface="Ysabeau Office" charset="0"/>
                <a:sym typeface="+mn-ea"/>
              </a:rPr>
              <a:t>sible</a:t>
            </a:r>
            <a:r>
              <a:rPr lang="zh-CN" altLang="en-US" sz="2800" dirty="0">
                <a:latin typeface="Ysabeau Office" charset="0"/>
                <a:cs typeface="Ysabeau Office" charset="0"/>
                <a:sym typeface="+mn-ea"/>
              </a:rPr>
              <a:t> </a:t>
            </a:r>
            <a:endParaRPr lang="zh-CN" altLang="en-US" sz="2800" b="1" dirty="0">
              <a:latin typeface="Ysabeau Office" charset="0"/>
              <a:cs typeface="Ysabeau Office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3925" y="1018540"/>
            <a:ext cx="3199130" cy="2228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311650" y="2632710"/>
            <a:ext cx="2107565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Heading (2</a:t>
            </a:r>
            <a:r>
              <a:rPr lang="en-US" altLang="zh-CN" baseline="30000">
                <a:latin typeface="Ysabeau Office" charset="0"/>
                <a:cs typeface="Ysabeau Office" charset="0"/>
                <a:sym typeface="+mn-ea"/>
              </a:rPr>
              <a:t>nd</a:t>
            </a: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 level)</a:t>
            </a:r>
          </a:p>
        </p:txBody>
      </p:sp>
      <p:sp>
        <p:nvSpPr>
          <p:cNvPr id="11" name="矩形 10"/>
          <p:cNvSpPr/>
          <p:nvPr/>
        </p:nvSpPr>
        <p:spPr>
          <a:xfrm>
            <a:off x="923925" y="2714625"/>
            <a:ext cx="3199130" cy="2228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240530" y="946150"/>
            <a:ext cx="2107565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Heading (1</a:t>
            </a:r>
            <a:r>
              <a:rPr lang="en-US" altLang="zh-CN" baseline="30000">
                <a:latin typeface="Ysabeau Office" charset="0"/>
                <a:cs typeface="Ysabeau Office" charset="0"/>
                <a:sym typeface="+mn-ea"/>
              </a:rPr>
              <a:t>st</a:t>
            </a: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 level)</a:t>
            </a:r>
          </a:p>
        </p:txBody>
      </p:sp>
      <p:sp>
        <p:nvSpPr>
          <p:cNvPr id="13" name="矩形 12"/>
          <p:cNvSpPr/>
          <p:nvPr/>
        </p:nvSpPr>
        <p:spPr>
          <a:xfrm>
            <a:off x="923925" y="1440180"/>
            <a:ext cx="1188085" cy="2228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024630" y="1440180"/>
            <a:ext cx="1289685" cy="2228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96850" y="1505585"/>
            <a:ext cx="615950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Bold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390515" y="1367790"/>
            <a:ext cx="732155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Italic</a:t>
            </a:r>
          </a:p>
        </p:txBody>
      </p:sp>
      <p:sp>
        <p:nvSpPr>
          <p:cNvPr id="17" name="矩形 16"/>
          <p:cNvSpPr/>
          <p:nvPr/>
        </p:nvSpPr>
        <p:spPr>
          <a:xfrm>
            <a:off x="923925" y="2301240"/>
            <a:ext cx="188595" cy="2228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199515" y="2163445"/>
            <a:ext cx="1514475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Block quote</a:t>
            </a:r>
          </a:p>
        </p:txBody>
      </p:sp>
      <p:sp>
        <p:nvSpPr>
          <p:cNvPr id="19" name="矩形 18"/>
          <p:cNvSpPr/>
          <p:nvPr/>
        </p:nvSpPr>
        <p:spPr>
          <a:xfrm>
            <a:off x="923925" y="3162300"/>
            <a:ext cx="188595" cy="85217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08405" y="3764915"/>
            <a:ext cx="1161415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Bullet list</a:t>
            </a:r>
          </a:p>
        </p:txBody>
      </p:sp>
      <p:sp>
        <p:nvSpPr>
          <p:cNvPr id="21" name="矩形 20"/>
          <p:cNvSpPr/>
          <p:nvPr/>
        </p:nvSpPr>
        <p:spPr>
          <a:xfrm>
            <a:off x="923925" y="4603750"/>
            <a:ext cx="284480" cy="7112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301750" y="4563110"/>
            <a:ext cx="1412240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Ordered list</a:t>
            </a:r>
          </a:p>
        </p:txBody>
      </p:sp>
      <p:sp>
        <p:nvSpPr>
          <p:cNvPr id="23" name="矩形 22"/>
          <p:cNvSpPr/>
          <p:nvPr/>
        </p:nvSpPr>
        <p:spPr>
          <a:xfrm>
            <a:off x="3853815" y="4848225"/>
            <a:ext cx="538480" cy="2228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495800" y="4775200"/>
            <a:ext cx="1412240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Inline code</a:t>
            </a:r>
          </a:p>
        </p:txBody>
      </p:sp>
      <p:sp>
        <p:nvSpPr>
          <p:cNvPr id="25" name="矩形 24"/>
          <p:cNvSpPr/>
          <p:nvPr/>
        </p:nvSpPr>
        <p:spPr>
          <a:xfrm>
            <a:off x="974090" y="5500370"/>
            <a:ext cx="4783455" cy="4565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750435" y="6049645"/>
            <a:ext cx="1229995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Hyperlink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9" grpId="2" animBg="1"/>
      <p:bldP spid="10" grpId="1" animBg="1"/>
      <p:bldP spid="10" grpId="2" animBg="1"/>
      <p:bldP spid="11" grpId="1" animBg="1"/>
      <p:bldP spid="11" grpId="2" animBg="1"/>
      <p:bldP spid="12" grpId="1" animBg="1"/>
      <p:bldP spid="12" grpId="2" animBg="1"/>
      <p:bldP spid="13" grpId="1" animBg="1"/>
      <p:bldP spid="13" grpId="2" animBg="1"/>
      <p:bldP spid="14" grpId="1" animBg="1"/>
      <p:bldP spid="14" grpId="2" animBg="1"/>
      <p:bldP spid="15" grpId="1" animBg="1"/>
      <p:bldP spid="15" grpId="2" animBg="1"/>
      <p:bldP spid="16" grpId="1" animBg="1"/>
      <p:bldP spid="16" grpId="2" animBg="1"/>
      <p:bldP spid="17" grpId="1" animBg="1"/>
      <p:bldP spid="17" grpId="2" animBg="1"/>
      <p:bldP spid="18" grpId="1" animBg="1"/>
      <p:bldP spid="18" grpId="2" animBg="1"/>
      <p:bldP spid="19" grpId="1" animBg="1"/>
      <p:bldP spid="19" grpId="2" animBg="1"/>
      <p:bldP spid="20" grpId="1" animBg="1"/>
      <p:bldP spid="20" grpId="2" animBg="1"/>
      <p:bldP spid="21" grpId="1" animBg="1"/>
      <p:bldP spid="21" grpId="2" animBg="1"/>
      <p:bldP spid="22" grpId="1" animBg="1"/>
      <p:bldP spid="22" grpId="2" animBg="1"/>
      <p:bldP spid="23" grpId="1" animBg="1"/>
      <p:bldP spid="23" grpId="2" animBg="1"/>
      <p:bldP spid="24" grpId="1" animBg="1"/>
      <p:bldP spid="24" grpId="2" animBg="1"/>
      <p:bldP spid="25" grpId="1" animBg="1"/>
      <p:bldP spid="25" grpId="2" animBg="1"/>
      <p:bldP spid="26" grpId="1" animBg="1"/>
      <p:bldP spid="26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3038071"/>
              </p:ext>
            </p:extLst>
          </p:nvPr>
        </p:nvGraphicFramePr>
        <p:xfrm>
          <a:off x="604520" y="447040"/>
          <a:ext cx="10982960" cy="551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2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57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Ysabeau Office" charset="0"/>
                        </a:rPr>
                        <a:t>Format</a:t>
                      </a:r>
                      <a:endParaRPr lang="en-US" altLang="zh-CN" b="1">
                        <a:latin typeface="Ysabeau Office" charset="0"/>
                        <a:cs typeface="Ysabeau Office" charset="0"/>
                      </a:endParaRP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Ysabeau Office" charset="0"/>
                        </a:rPr>
                        <a:t>Effect</a:t>
                      </a:r>
                      <a:endParaRPr lang="en-US" altLang="zh-CN" b="1">
                        <a:latin typeface="Ysabeau Office" charset="0"/>
                        <a:cs typeface="Ysabeau Office" charset="0"/>
                      </a:endParaRP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Ysabeau Office" charset="0"/>
                          <a:cs typeface="Ysabeau Office" charset="0"/>
                        </a:rPr>
                        <a:t>Syntax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Ysabeau Office" charset="0"/>
                          <a:cs typeface="Ysabeau Office" charset="0"/>
                        </a:rPr>
                        <a:t>HTML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Ysabeau Office" charset="0"/>
                          <a:cs typeface="Ysabeau Office" charset="0"/>
                        </a:rPr>
                        <a:t>LaTeX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Ysabeau Office" charset="0"/>
                          <a:cs typeface="Ysabeau Office" charset="0"/>
                        </a:rPr>
                        <a:t>WikiText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Ysabeau Office" charset="0"/>
                          <a:cs typeface="Ysabeau Office" charset="0"/>
                        </a:rPr>
                        <a:t>Markdown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Ysabeau Office" charset="0"/>
                          <a:cs typeface="Ysabeau Office" charset="0"/>
                        </a:rPr>
                        <a:t>Bold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 b="1">
                          <a:latin typeface="Garamond Premr Pro" panose="02020402060506020403" charset="0"/>
                          <a:cs typeface="Garamond Premr Pro" panose="02020402060506020403" charset="0"/>
                        </a:rPr>
                        <a:t>text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&lt;strong&gt;text&lt;/strong&gt;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{\bf text}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'''text'''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**text**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Ysabeau Office" charset="0"/>
                          <a:cs typeface="Ysabeau Office" charset="0"/>
                        </a:rPr>
                        <a:t>Italic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 i="1">
                          <a:latin typeface="Garamond Premr Pro" panose="02020402060506020403" charset="0"/>
                          <a:cs typeface="Garamond Premr Pro" panose="02020402060506020403" charset="0"/>
                        </a:rPr>
                        <a:t>text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&lt;em&gt;text&lt;/em&gt;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{\it text}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>
                          <a:latin typeface="Cascadia Code" charset="0"/>
                          <a:cs typeface="Cascadia Code" charset="0"/>
                        </a:rPr>
                        <a:t>''</a:t>
                      </a: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text</a:t>
                      </a:r>
                      <a:r>
                        <a:rPr lang="zh-CN" altLang="en-US" sz="1200">
                          <a:latin typeface="Cascadia Code" charset="0"/>
                          <a:cs typeface="Cascadia Code" charset="0"/>
                        </a:rPr>
                        <a:t>''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*text*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Ysabeau Office" charset="0"/>
                          <a:cs typeface="Ysabeau Office" charset="0"/>
                        </a:rPr>
                        <a:t>Heading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>
                          <a:latin typeface="Garamond Premr Pro Capt" panose="02020402060506020403" charset="0"/>
                          <a:cs typeface="Garamond Premr Pro Capt" panose="02020402060506020403" charset="0"/>
                        </a:rPr>
                        <a:t>Level 1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000" b="1">
                          <a:latin typeface="Garamond Premr Pro Capt" panose="02020402060506020403" charset="0"/>
                          <a:cs typeface="Garamond Premr Pro Capt" panose="02020402060506020403" charset="0"/>
                        </a:rPr>
                        <a:t>Level 2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Garamond Premr Pro Capt" panose="02020402060506020403" charset="0"/>
                          <a:cs typeface="Garamond Premr Pro Capt" panose="02020402060506020403" charset="0"/>
                        </a:rPr>
                        <a:t>Level 3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&lt;h1&gt;Level 1&lt;/h1&gt;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&lt;h2&gt;Level 2&lt;/h2&gt;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&lt;h3&gt;Level 3&lt;/h3&gt;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\title{Level 1}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\maketitle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\section*{Level 2}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\subsection*{Level 3}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=Level 1=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==Level 2==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===Level 3===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# Level 1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## Level 2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### Level 3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Ysabeau Office" charset="0"/>
                          <a:cs typeface="Ysabeau Office" charset="0"/>
                        </a:rPr>
                        <a:t>Bullet list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 indent="-144145" fontAlgn="auto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>
                          <a:latin typeface="Garamond Premr Pro" panose="02020402060506020403" charset="0"/>
                          <a:cs typeface="Garamond Premr Pro" panose="02020402060506020403" charset="0"/>
                        </a:rPr>
                        <a:t>Item 1</a:t>
                      </a:r>
                    </a:p>
                    <a:p>
                      <a:pPr marL="144145" indent="-144145" fontAlgn="auto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>
                          <a:latin typeface="Garamond Premr Pro" panose="02020402060506020403" charset="0"/>
                          <a:cs typeface="Garamond Premr Pro" panose="02020402060506020403" charset="0"/>
                        </a:rPr>
                        <a:t>Item 2</a:t>
                      </a:r>
                    </a:p>
                    <a:p>
                      <a:pPr marL="144145" indent="-144145" fontAlgn="auto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>
                          <a:latin typeface="Garamond Premr Pro" panose="02020402060506020403" charset="0"/>
                          <a:cs typeface="Garamond Premr Pro" panose="02020402060506020403" charset="0"/>
                        </a:rPr>
                        <a:t>Item 3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&lt;ul&gt;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    &lt;li&gt;Item 1&lt;/li&gt;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    &lt;li&gt;Item 2&lt;/li&gt;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    &lt;li&gt;Item 3&lt;/li&gt;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&lt;/ul&gt;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\begin{itemize}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  \item Item 1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  \item Item 2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  \item Item 3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\end{itemize}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* Item 1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** Subitem 1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** Subitem 2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* Item 2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* Item 3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* Item 1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  * Subitem 1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  * Subitem 2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* Item 2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* Item 3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Ysabeau Office" charset="0"/>
                          <a:cs typeface="Ysabeau Office" charset="0"/>
                        </a:rPr>
                        <a:t>Ordered list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 indent="-215900" fontAlgn="auto">
                        <a:buAutoNum type="arabicPeriod"/>
                      </a:pPr>
                      <a:r>
                        <a:rPr lang="en-US" altLang="zh-CN" sz="1600">
                          <a:latin typeface="Garamond Premr Pro" panose="02020402060506020403" charset="0"/>
                          <a:cs typeface="Garamond Premr Pro" panose="02020402060506020403" charset="0"/>
                        </a:rPr>
                        <a:t>Item 1</a:t>
                      </a:r>
                    </a:p>
                    <a:p>
                      <a:pPr marL="144145" indent="-215900" fontAlgn="auto">
                        <a:buAutoNum type="arabicPeriod"/>
                      </a:pPr>
                      <a:r>
                        <a:rPr lang="en-US" altLang="zh-CN" sz="1600">
                          <a:latin typeface="Garamond Premr Pro" panose="02020402060506020403" charset="0"/>
                          <a:cs typeface="Garamond Premr Pro" panose="02020402060506020403" charset="0"/>
                        </a:rPr>
                        <a:t>Item 2</a:t>
                      </a:r>
                    </a:p>
                    <a:p>
                      <a:pPr marL="144145" indent="-215900" fontAlgn="auto">
                        <a:buAutoNum type="arabicPeriod"/>
                      </a:pPr>
                      <a:r>
                        <a:rPr lang="en-US" altLang="zh-CN" sz="1600">
                          <a:latin typeface="Garamond Premr Pro" panose="02020402060506020403" charset="0"/>
                          <a:cs typeface="Garamond Premr Pro" panose="02020402060506020403" charset="0"/>
                        </a:rPr>
                        <a:t>Item 3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&lt;ol&gt;</a:t>
                      </a:r>
                      <a:endParaRPr lang="en-US" altLang="zh-CN" sz="1200">
                        <a:latin typeface="Cascadia Code" charset="0"/>
                        <a:cs typeface="Cascadia Code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  &lt;li&gt;Item 1&lt;/li&gt;</a:t>
                      </a:r>
                      <a:endParaRPr lang="en-US" altLang="zh-CN" sz="1200">
                        <a:latin typeface="Cascadia Code" charset="0"/>
                        <a:cs typeface="Cascadia Code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  &lt;li&gt;Item 2&lt;/li&gt;      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  &lt;li&gt;Item 3&lt;/li&gt;</a:t>
                      </a:r>
                      <a:endParaRPr lang="en-US" altLang="zh-CN" sz="1200">
                        <a:latin typeface="Cascadia Code" charset="0"/>
                        <a:cs typeface="Cascadia Code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&lt;/ol&gt;</a:t>
                      </a:r>
                      <a:endParaRPr lang="en-US" altLang="zh-CN" sz="1200">
                        <a:latin typeface="Cascadia Code" charset="0"/>
                        <a:cs typeface="Cascadia Code" charset="0"/>
                      </a:endParaRP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\begin{enumerate}</a:t>
                      </a:r>
                      <a:endParaRPr lang="en-US" altLang="zh-CN" sz="1200">
                        <a:latin typeface="Cascadia Code" charset="0"/>
                        <a:cs typeface="Cascadia Code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  \item Item 1</a:t>
                      </a:r>
                      <a:endParaRPr lang="en-US" altLang="zh-CN" sz="1200">
                        <a:latin typeface="Cascadia Code" charset="0"/>
                        <a:cs typeface="Cascadia Code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  \item Item 2</a:t>
                      </a:r>
                      <a:endParaRPr lang="en-US" altLang="zh-CN" sz="1200">
                        <a:latin typeface="Cascadia Code" charset="0"/>
                        <a:cs typeface="Cascadia Code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  \item Item 3</a:t>
                      </a:r>
                      <a:endParaRPr lang="en-US" altLang="zh-CN" sz="1200">
                        <a:latin typeface="Cascadia Code" charset="0"/>
                        <a:cs typeface="Cascadia Code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\end{enumerate}</a:t>
                      </a:r>
                      <a:endParaRPr lang="zh-CN" altLang="en-US" sz="1200">
                        <a:latin typeface="Cascadia Code" charset="0"/>
                        <a:cs typeface="Cascadia Code" charset="0"/>
                      </a:endParaRP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# Item 1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## Subitem 1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## Subitem 2</a:t>
                      </a:r>
                      <a:endParaRPr lang="en-US" altLang="zh-CN" sz="1200">
                        <a:latin typeface="Cascadia Code" charset="0"/>
                        <a:cs typeface="Cascadia Code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# Item 2</a:t>
                      </a:r>
                      <a:endParaRPr lang="en-US" altLang="zh-CN" sz="1200">
                        <a:latin typeface="Cascadia Code" charset="0"/>
                        <a:cs typeface="Cascadia Code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# Item 3</a:t>
                      </a:r>
                      <a:endParaRPr lang="zh-CN" altLang="en-US" sz="1200">
                        <a:latin typeface="Cascadia Code" charset="0"/>
                        <a:cs typeface="Cascadia Code" charset="0"/>
                      </a:endParaRP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1. Item 1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  1. Subitem 1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  1. Subitem 2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1. Item 2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1. Item 3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Ysabeau Office" charset="0"/>
                          <a:cs typeface="Ysabeau Office" charset="0"/>
                        </a:rPr>
                        <a:t>Hyperlink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600">
                          <a:latin typeface="Garamond Premr Pro" panose="02020402060506020403" charset="0"/>
                          <a:cs typeface="Garamond Premr Pro" panose="02020402060506020403" charset="0"/>
                          <a:hlinkClick r:id="rId6" action="ppaction://hlinkfile"/>
                        </a:rPr>
                        <a:t>link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&lt;a herf="https://www.wikipedia.org/"&gt;link&lt;/a&gt;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Cascadia Code" charset="0"/>
                          <a:cs typeface="Cascadia Code" charset="0"/>
                        </a:rPr>
                        <a:t>\</a:t>
                      </a:r>
                      <a:r>
                        <a:rPr lang="en-US" altLang="zh-CN" sz="1200" dirty="0" err="1">
                          <a:latin typeface="Cascadia Code" charset="0"/>
                          <a:cs typeface="Cascadia Code" charset="0"/>
                        </a:rPr>
                        <a:t>href</a:t>
                      </a:r>
                      <a:r>
                        <a:rPr lang="en-US" altLang="zh-CN" sz="1200" dirty="0">
                          <a:latin typeface="Cascadia Code" charset="0"/>
                          <a:cs typeface="Cascadia Code" charset="0"/>
                        </a:rPr>
                        <a:t>{</a:t>
                      </a:r>
                      <a:r>
                        <a:rPr lang="en-US" altLang="zh-CN" sz="1200" dirty="0">
                          <a:latin typeface="Cascadia Code" charset="0"/>
                          <a:cs typeface="Cascadia Code" charset="0"/>
                          <a:sym typeface="+mn-ea"/>
                        </a:rPr>
                        <a:t>https://www.wikipedia.org/</a:t>
                      </a:r>
                      <a:r>
                        <a:rPr lang="en-US" altLang="zh-CN" sz="1200" dirty="0">
                          <a:latin typeface="Cascadia Code" charset="0"/>
                          <a:cs typeface="Cascadia Code" charset="0"/>
                        </a:rPr>
                        <a:t>}{link}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[[A Page|link]]</a:t>
                      </a: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[</a:t>
                      </a: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https://www.wikipedia.org/ link</a:t>
                      </a: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]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[link](</a:t>
                      </a: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https://www.wikipedia.org/</a:t>
                      </a: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)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Ysabeau Office" charset="0"/>
                          <a:cs typeface="Ysabeau Office" charset="0"/>
                        </a:rPr>
                        <a:t>Inline code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code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&lt;code&gt;code&lt;/code&gt;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</a:rPr>
                        <a:t>\verb|code|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Cascadia Code" charset="0"/>
                          <a:cs typeface="Cascadia Code" charset="0"/>
                          <a:sym typeface="+mn-ea"/>
                        </a:rPr>
                        <a:t>&lt;code&gt;code&lt;/code&gt;</a:t>
                      </a:r>
                      <a:endParaRPr lang="en-US" altLang="zh-CN" sz="1200">
                        <a:latin typeface="Cascadia Code" charset="0"/>
                        <a:cs typeface="Cascadia Code" charset="0"/>
                      </a:endParaRP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Cascadia Code" charset="0"/>
                          <a:cs typeface="Cascadia Code" charset="0"/>
                        </a:rPr>
                        <a:t>`code`</a:t>
                      </a:r>
                    </a:p>
                  </a:txBody>
                  <a:tcPr anchor="ctr">
                    <a:lnL w="9525">
                      <a:solidFill>
                        <a:schemeClr val="tx1"/>
                      </a:solidFill>
                      <a:prstDash val="solid"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8008620" y="480060"/>
            <a:ext cx="3220720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Lightweight Markup Languages</a:t>
            </a: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4054649" y="5991133"/>
            <a:ext cx="4082702" cy="5899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800" dirty="0">
                <a:latin typeface="Ysabeau Office" charset="0"/>
                <a:cs typeface="Ysabeau Office" charset="0"/>
              </a:rPr>
              <a:t>Markdown’s </a:t>
            </a:r>
            <a:r>
              <a:rPr lang="en-US" altLang="zh-CN" sz="2800" i="1" dirty="0">
                <a:latin typeface="Ysabeau Office" charset="0"/>
                <a:cs typeface="Ysabeau Office" charset="0"/>
              </a:rPr>
              <a:t>simplicity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Markdown-mark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5248" y="549910"/>
            <a:ext cx="101663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916528" y="416560"/>
            <a:ext cx="541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 b="1" dirty="0">
                <a:latin typeface="Ysabeau Office" pitchFamily="50" charset="0"/>
                <a:ea typeface="Ysabeau Office" pitchFamily="50" charset="0"/>
                <a:cs typeface="Ysabeau Office" pitchFamily="50" charset="0"/>
                <a:sym typeface="+mn-ea"/>
              </a:rPr>
              <a:t>Syntax Extensibility</a:t>
            </a:r>
          </a:p>
        </p:txBody>
      </p:sp>
      <p:pic>
        <p:nvPicPr>
          <p:cNvPr id="5" name="图片 4" descr="waterfox_lDEKO0A5JB"/>
          <p:cNvPicPr>
            <a:picLocks noChangeAspect="1"/>
          </p:cNvPicPr>
          <p:nvPr/>
        </p:nvPicPr>
        <p:blipFill rotWithShape="1">
          <a:blip r:embed="rId9"/>
          <a:srcRect l="420" t="10981" r="679" b="5887"/>
          <a:stretch>
            <a:fillRect/>
          </a:stretch>
        </p:blipFill>
        <p:spPr>
          <a:xfrm>
            <a:off x="6484621" y="1622712"/>
            <a:ext cx="5026647" cy="3237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图片 6" descr="waterfox_dZzk1BMcbo"/>
          <p:cNvPicPr>
            <a:picLocks noChangeAspect="1"/>
          </p:cNvPicPr>
          <p:nvPr/>
        </p:nvPicPr>
        <p:blipFill rotWithShape="1">
          <a:blip r:embed="rId10"/>
          <a:srcRect l="937" t="22239" r="539" b="6574"/>
          <a:stretch>
            <a:fillRect/>
          </a:stretch>
        </p:blipFill>
        <p:spPr>
          <a:xfrm>
            <a:off x="660670" y="1657286"/>
            <a:ext cx="4845325" cy="33285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282609" y="4653528"/>
            <a:ext cx="4756150" cy="461665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GitHub Flavored Markdown (GFM)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7826188" y="4667782"/>
            <a:ext cx="3595557" cy="436245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MultiMarkdown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 (MMD)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537800-89AD-D605-B024-3ED4619E6936}"/>
              </a:ext>
            </a:extLst>
          </p:cNvPr>
          <p:cNvSpPr txBox="1"/>
          <p:nvPr/>
        </p:nvSpPr>
        <p:spPr>
          <a:xfrm>
            <a:off x="844062" y="5317573"/>
            <a:ext cx="4478539" cy="99051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CommonMark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 + table, to-do list, strikethrough, </a:t>
            </a:r>
            <a:r>
              <a:rPr lang="en-US" altLang="zh-CN" sz="2400" i="1" dirty="0">
                <a:latin typeface="Ysabeau Office" charset="0"/>
                <a:cs typeface="Ysabeau Office" charset="0"/>
                <a:sym typeface="+mn-ea"/>
              </a:rPr>
              <a:t>etc.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4836E7-9318-6EA1-BA61-651599BFE38B}"/>
              </a:ext>
            </a:extLst>
          </p:cNvPr>
          <p:cNvSpPr txBox="1"/>
          <p:nvPr/>
        </p:nvSpPr>
        <p:spPr>
          <a:xfrm>
            <a:off x="6388127" y="5375252"/>
            <a:ext cx="5219634" cy="99051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CommonMark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 + superscript and subscript, LaTeX formula, footnote, </a:t>
            </a:r>
            <a:r>
              <a:rPr lang="en-US" altLang="zh-CN" sz="2400" i="1" dirty="0">
                <a:latin typeface="Ysabeau Office" charset="0"/>
                <a:cs typeface="Ysabeau Office" charset="0"/>
                <a:sym typeface="+mn-ea"/>
              </a:rPr>
              <a:t>etc.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565" y="684348"/>
            <a:ext cx="8457414" cy="5584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61045" y="490396"/>
            <a:ext cx="33000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400" b="1" dirty="0">
                <a:latin typeface="Ysabeau Office" pitchFamily="50" charset="0"/>
                <a:ea typeface="Ysabeau Office" pitchFamily="50" charset="0"/>
                <a:cs typeface="Ysabeau Office" pitchFamily="50" charset="0"/>
                <a:sym typeface="+mn-ea"/>
              </a:rPr>
              <a:t>Other Advantages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37220" y="2161891"/>
            <a:ext cx="3689350" cy="40628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Exchangable with other formats: HTML, PDF, .docx, ePub, </a:t>
            </a:r>
            <a:r>
              <a:rPr lang="en-US" altLang="zh-CN" sz="2400" i="1" dirty="0">
                <a:latin typeface="Ysabeau Office" charset="0"/>
                <a:cs typeface="Ysabeau Office" charset="0"/>
                <a:sym typeface="+mn-ea"/>
              </a:rPr>
              <a:t>etc.</a:t>
            </a:r>
            <a:endParaRPr lang="en-US" altLang="zh-CN" sz="2400" dirty="0">
              <a:latin typeface="Ysabeau Office" charset="0"/>
              <a:cs typeface="Ysabeau Office" charset="0"/>
              <a:sym typeface="+mn-ea"/>
            </a:endParaRP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Softwares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 and extensions support, with VSCode plugin </a:t>
            </a:r>
            <a:r>
              <a:rPr lang="en-US" altLang="zh-CN" sz="2400" b="1" dirty="0">
                <a:latin typeface="Ysabeau Office" charset="0"/>
                <a:cs typeface="Ysabeau Office" charset="0"/>
                <a:sym typeface="+mn-ea"/>
              </a:rPr>
              <a:t>Markdown Preview Enhanced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 as a typical example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882128" y="444500"/>
            <a:ext cx="7233808" cy="461665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VSCode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 plugin </a:t>
            </a:r>
            <a:r>
              <a:rPr lang="en-US" altLang="zh-CN" sz="2400" b="1" dirty="0">
                <a:latin typeface="Ysabeau Office" charset="0"/>
                <a:cs typeface="Ysabeau Office" charset="0"/>
                <a:sym typeface="+mn-ea"/>
              </a:rPr>
              <a:t>Markdown Preview Enhanced 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(MPE)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317" y="684348"/>
            <a:ext cx="8457414" cy="5584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633254" y="463907"/>
            <a:ext cx="40127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4400" b="1">
                <a:latin typeface="Ysabeau Office" pitchFamily="50" charset="0"/>
                <a:ea typeface="Ysabeau Office" pitchFamily="50" charset="0"/>
                <a:cs typeface="Ysabeau Office" pitchFamily="50" charset="0"/>
              </a:defRPr>
            </a:lvl1pPr>
          </a:lstStyle>
          <a:p>
            <a:r>
              <a:rPr lang="en-US" altLang="zh-CN" dirty="0"/>
              <a:t>Introducing MPE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2318274" y="503667"/>
            <a:ext cx="5088367" cy="461665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 dirty="0">
                <a:latin typeface="Ysabeau Office" charset="0"/>
                <a:cs typeface="Ysabeau Office" charset="0"/>
                <a:sym typeface="+mn-ea"/>
              </a:rPr>
              <a:t>Markdown Preview Enhanced 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(MPE)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57247" y="1998111"/>
            <a:ext cx="4369323" cy="41092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Markdown standard: a fusion of GMF and </a:t>
            </a: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MultiMarkdown</a:t>
            </a:r>
            <a:endParaRPr lang="en-US" altLang="zh-CN" sz="2400" dirty="0">
              <a:latin typeface="Ysabeau Office" charset="0"/>
              <a:cs typeface="Ysabeau Office" charset="0"/>
              <a:sym typeface="+mn-ea"/>
            </a:endParaRP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Exporting to various formats</a:t>
            </a: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customizable CSS stylesheet</a:t>
            </a: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Importing outer files</a:t>
            </a: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Inserting graphs with tools like Mermaid and Vega Lite</a:t>
            </a: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Create your own syntax by editing a</a:t>
            </a:r>
            <a:r>
              <a:rPr lang="en-US" altLang="zh-CN" dirty="0">
                <a:latin typeface="Cascadia Code" charset="0"/>
                <a:ea typeface="Cascadia Code" charset="0"/>
                <a:cs typeface="Cascadia Code" charset="0"/>
                <a:sym typeface="+mn-ea"/>
              </a:rPr>
              <a:t> parser.js 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script.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26FDF3-F59C-1811-FDFE-ACA222CD08D0}"/>
              </a:ext>
            </a:extLst>
          </p:cNvPr>
          <p:cNvSpPr txBox="1"/>
          <p:nvPr/>
        </p:nvSpPr>
        <p:spPr>
          <a:xfrm>
            <a:off x="741609" y="424180"/>
            <a:ext cx="10708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Ysabeau Office Black" pitchFamily="50" charset="0"/>
                <a:cs typeface="Ysabeau Office Black" pitchFamily="50" charset="0"/>
                <a:sym typeface="+mn-ea"/>
              </a:rPr>
              <a:t>Conclusion</a:t>
            </a:r>
            <a:r>
              <a:rPr lang="en-US" altLang="zh-CN" sz="4800" dirty="0">
                <a:latin typeface="Ysabeau Office" pitchFamily="50" charset="0"/>
                <a:ea typeface="Ysabeau Office" pitchFamily="50" charset="0"/>
                <a:cs typeface="Ysabeau Office" pitchFamily="50" charset="0"/>
                <a:sym typeface="+mn-ea"/>
              </a:rPr>
              <a:t>: </a:t>
            </a:r>
            <a:r>
              <a:rPr lang="en-US" altLang="zh-CN" sz="4800" dirty="0">
                <a:latin typeface="Ysabeau Office" charset="0"/>
                <a:cs typeface="Ysabeau Office" charset="0"/>
                <a:sym typeface="+mn-ea"/>
              </a:rPr>
              <a:t>Advantages of Markdown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F44379-A4FB-5DBE-AE47-BB44E241AFE0}"/>
              </a:ext>
            </a:extLst>
          </p:cNvPr>
          <p:cNvSpPr txBox="1"/>
          <p:nvPr/>
        </p:nvSpPr>
        <p:spPr>
          <a:xfrm>
            <a:off x="5883939" y="1821535"/>
            <a:ext cx="5803641" cy="4134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Design principle: readability, easy-to-read and easy-to-write</a:t>
            </a:r>
          </a:p>
          <a:p>
            <a:pPr marL="800100" lvl="1" indent="-34290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Syntax: simple, clear, rich extensible</a:t>
            </a:r>
          </a:p>
          <a:p>
            <a:pPr marL="342900" indent="-34290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CommonMark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 standard provides a reliable specification of Markdown syntax</a:t>
            </a:r>
          </a:p>
          <a:p>
            <a:pPr marL="342900" indent="-34290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Other advantages</a:t>
            </a:r>
          </a:p>
          <a:p>
            <a:pPr marL="800100" lvl="1" indent="-34290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Exchangeable with various formats</a:t>
            </a:r>
          </a:p>
          <a:p>
            <a:pPr marL="800100" lvl="1" indent="-34290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Softwares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 and extensions support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F13162-B8D9-67AD-2A6C-7B0488FE51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1" y="1803445"/>
            <a:ext cx="48486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65E6F9-0B29-D0F5-F2BC-28260239C2F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3353" y="1508219"/>
            <a:ext cx="5088367" cy="461665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A document exported using</a:t>
            </a:r>
            <a:r>
              <a:rPr lang="en-US" altLang="zh-CN" sz="2400" b="1" dirty="0">
                <a:latin typeface="Ysabeau Office" charset="0"/>
                <a:cs typeface="Ysabeau Office" charset="0"/>
                <a:sym typeface="+mn-ea"/>
              </a:rPr>
              <a:t> 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MPE</a:t>
            </a:r>
          </a:p>
        </p:txBody>
      </p:sp>
    </p:spTree>
    <p:extLst>
      <p:ext uri="{BB962C8B-B14F-4D97-AF65-F5344CB8AC3E}">
        <p14:creationId xmlns:p14="http://schemas.microsoft.com/office/powerpoint/2010/main" val="4073742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63357" y="2828836"/>
            <a:ext cx="9265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latin typeface="Ysabeau Office" charset="0"/>
                <a:ea typeface="Ysabeau Office" charset="0"/>
                <a:cs typeface="Ysabeau Office" charset="0"/>
              </a:rPr>
              <a:t>Thank you for listening!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06128" y="424180"/>
            <a:ext cx="5579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latin typeface="Ysabeau Office Black" pitchFamily="50" charset="0"/>
                <a:cs typeface="Ysabeau Office Black" pitchFamily="50" charset="0"/>
              </a:rPr>
              <a:t>Document Editing</a:t>
            </a:r>
          </a:p>
        </p:txBody>
      </p:sp>
      <p:pic>
        <p:nvPicPr>
          <p:cNvPr id="5" name="图片 4" descr="Microsoft_Office_Word_(2019–present)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450" y="1867535"/>
            <a:ext cx="2909570" cy="2708275"/>
          </a:xfrm>
          <a:prstGeom prst="rect">
            <a:avLst/>
          </a:prstGeom>
        </p:spPr>
      </p:pic>
      <p:pic>
        <p:nvPicPr>
          <p:cNvPr id="2" name="图片 1" descr="Pages_12.1_macOS_app_ic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6820" y="2778760"/>
            <a:ext cx="2418080" cy="241808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60400" y="5176520"/>
            <a:ext cx="42672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Ysabeau Office" charset="0"/>
                <a:cs typeface="Ysabeau Office" charset="0"/>
              </a:rPr>
              <a:t>Traditional document-processing softwares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121275" y="1318260"/>
            <a:ext cx="6487795" cy="1997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Ysabeau Office" charset="0"/>
                <a:cs typeface="Ysabeau Office" charset="0"/>
              </a:rPr>
              <a:t>Advantages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</a:rPr>
              <a:t>sophisticated </a:t>
            </a:r>
            <a:r>
              <a:rPr lang="en-US" altLang="zh-CN" sz="2400" dirty="0" err="1">
                <a:latin typeface="Ysabeau Office" charset="0"/>
                <a:cs typeface="Ysabeau Office" charset="0"/>
              </a:rPr>
              <a:t>softwares</a:t>
            </a:r>
            <a:endParaRPr lang="en-US" altLang="zh-CN" sz="2400" dirty="0">
              <a:latin typeface="Ysabeau Office" charset="0"/>
              <a:cs typeface="Ysabeau Office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</a:rPr>
              <a:t>What you see is what you get (WYSIWYG)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87475" y="1392555"/>
            <a:ext cx="1939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Ysabeau Office" charset="0"/>
                <a:cs typeface="Ysabeau Office" charset="0"/>
              </a:rPr>
              <a:t>Microsoft Word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539490" y="2284730"/>
            <a:ext cx="1283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Ysabeau Office" charset="0"/>
                <a:cs typeface="Ysabeau Office" charset="0"/>
              </a:rPr>
              <a:t>Pages for MacOS</a:t>
            </a:r>
          </a:p>
        </p:txBody>
      </p:sp>
      <p:pic>
        <p:nvPicPr>
          <p:cNvPr id="7" name="图片 6" descr="wps_wo980bKi7J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398793" y="1507561"/>
            <a:ext cx="6138465" cy="46136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326981" y="1443426"/>
            <a:ext cx="2406675" cy="369332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Cascadia Code" charset="0"/>
                <a:cs typeface="Cascadia Code" charset="0"/>
                <a:sym typeface="+mn-ea"/>
              </a:rPr>
              <a:t>lorem-ipsum.docx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1.25E-6 0.281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0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1.25E-6 0.281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0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06128" y="424180"/>
            <a:ext cx="5579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 b="1" dirty="0">
                <a:latin typeface="Ysabeau Office" charset="0"/>
                <a:ea typeface="Ysabeau Office" charset="0"/>
                <a:cs typeface="Ysabeau Office" charset="0"/>
                <a:sym typeface="+mn-ea"/>
              </a:rPr>
              <a:t>Disadvantages</a:t>
            </a:r>
          </a:p>
        </p:txBody>
      </p:sp>
      <p:pic>
        <p:nvPicPr>
          <p:cNvPr id="9" name="图片 8" descr="用VSCode打开Word文档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355" y="2479285"/>
            <a:ext cx="5469255" cy="36722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82700" y="1430611"/>
            <a:ext cx="4267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Ysabeau Office" charset="0"/>
                <a:cs typeface="Ysabeau Office" charset="0"/>
              </a:rPr>
              <a:t>Not in plain text</a:t>
            </a:r>
          </a:p>
          <a:p>
            <a:pPr algn="ctr"/>
            <a:r>
              <a:rPr lang="en-US" altLang="zh-CN" sz="2400" dirty="0">
                <a:latin typeface="Ysabeau Office" charset="0"/>
                <a:cs typeface="Ysabeau Office" charset="0"/>
              </a:rPr>
              <a:t>(Vulnerable to corruption)</a:t>
            </a:r>
            <a:endParaRPr lang="en-US" altLang="zh-CN" sz="2800" dirty="0">
              <a:latin typeface="Ysabeau Office" charset="0"/>
              <a:cs typeface="Ysabeau Office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171717">
                  <a:alpha val="100000"/>
                </a:srgbClr>
              </a:clrFrom>
              <a:clrTo>
                <a:srgbClr val="171717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95" y="2512060"/>
            <a:ext cx="2492375" cy="3521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171717">
                  <a:alpha val="100000"/>
                </a:srgbClr>
              </a:clrFrom>
              <a:clrTo>
                <a:srgbClr val="171717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35" y="2674620"/>
            <a:ext cx="2607310" cy="35217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clrChange>
              <a:clrFrom>
                <a:srgbClr val="171717">
                  <a:alpha val="100000"/>
                </a:srgbClr>
              </a:clrFrom>
              <a:clrTo>
                <a:srgbClr val="171717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5" t="37002" r="60738" b="51313"/>
          <a:stretch>
            <a:fillRect/>
          </a:stretch>
        </p:blipFill>
        <p:spPr>
          <a:xfrm>
            <a:off x="7557135" y="3576320"/>
            <a:ext cx="894715" cy="920115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 descr="C:/Users/litra/Documents/ShareX/Screenshots/2023-12/explorer_4IP2UUPnME.pngexplorer_4IP2UUPnME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clrChange>
              <a:clrFrom>
                <a:srgbClr val="171717">
                  <a:alpha val="100000"/>
                </a:srgbClr>
              </a:clrFrom>
              <a:clrTo>
                <a:srgbClr val="171717">
                  <a:alpha val="100000"/>
                  <a:alpha val="0"/>
                </a:srgbClr>
              </a:clrTo>
            </a:clrChange>
          </a:blip>
          <a:srcRect l="22887" t="36995" r="62333" b="51578"/>
          <a:stretch>
            <a:fillRect/>
          </a:stretch>
        </p:blipFill>
        <p:spPr>
          <a:xfrm>
            <a:off x="9006840" y="3774440"/>
            <a:ext cx="845820" cy="8826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918960" y="2235200"/>
            <a:ext cx="2255520" cy="337185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600">
                <a:latin typeface="Cascadia Code" charset="0"/>
                <a:cs typeface="Cascadia Code" charset="0"/>
                <a:sym typeface="+mn-ea"/>
              </a:rPr>
              <a:t>lorem-ipsum.txt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9006840" y="2774950"/>
            <a:ext cx="2406650" cy="337185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600">
                <a:latin typeface="Cascadia Code" charset="0"/>
                <a:cs typeface="Cascadia Code" charset="0"/>
                <a:sym typeface="+mn-ea"/>
              </a:rPr>
              <a:t>lorem-ipsum.docx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945630" y="1540121"/>
            <a:ext cx="4267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Ysabeau Office" charset="0"/>
                <a:cs typeface="Ysabeau Office" charset="0"/>
              </a:rPr>
              <a:t>Excessive file size</a:t>
            </a: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2258695" y="5569195"/>
            <a:ext cx="4259580" cy="368300"/>
          </a:xfrm>
          <a:prstGeom prst="rect">
            <a:avLst/>
          </a:prstGeom>
          <a:solidFill>
            <a:schemeClr val="bg1"/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scadia Code" charset="0"/>
                <a:cs typeface="Cascadia Code" charset="0"/>
              </a:rPr>
              <a:t>lorem-ipsum.docx </a:t>
            </a:r>
            <a:r>
              <a:rPr lang="en-US" altLang="zh-CN" dirty="0">
                <a:latin typeface="Ysabeau Office" charset="0"/>
                <a:cs typeface="Ysabeau Office" charset="0"/>
              </a:rPr>
              <a:t>opened with </a:t>
            </a:r>
            <a:r>
              <a:rPr lang="en-US" altLang="zh-CN" dirty="0" err="1">
                <a:latin typeface="Ysabeau Office" charset="0"/>
                <a:cs typeface="Ysabeau Office" charset="0"/>
              </a:rPr>
              <a:t>VSCode</a:t>
            </a:r>
            <a:endParaRPr lang="en-US" altLang="zh-CN" dirty="0">
              <a:latin typeface="Ysabeau Office" charset="0"/>
              <a:cs typeface="Ysabeau Office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721610" y="2489200"/>
            <a:ext cx="2632710" cy="37236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图片 1" descr="14 选修C：能量 P766-777 (Ultimate Version)_0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87705" y="2538095"/>
            <a:ext cx="2672080" cy="3780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87705" y="5991225"/>
            <a:ext cx="2026920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Desired Layout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42995" y="6042025"/>
            <a:ext cx="2026920" cy="36830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>
                <a:latin typeface="Ysabeau Office" charset="0"/>
                <a:cs typeface="Ysabeau Office" charset="0"/>
                <a:sym typeface="+mn-ea"/>
              </a:rPr>
              <a:t>Messed Up Layout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0"/>
          <a:srcRect l="70672" t="44282" r="-5500" b="30907"/>
          <a:stretch>
            <a:fillRect/>
          </a:stretch>
        </p:blipFill>
        <p:spPr>
          <a:xfrm>
            <a:off x="4169410" y="3968115"/>
            <a:ext cx="1713230" cy="17259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</p:pic>
      <p:pic>
        <p:nvPicPr>
          <p:cNvPr id="13" name="图片 12" descr="14 选修C：能量 P766-777 (Ultimate Version)_06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1"/>
          <a:srcRect l="-5846" t="14111" r="64900" b="56246"/>
          <a:stretch>
            <a:fillRect/>
          </a:stretch>
        </p:blipFill>
        <p:spPr>
          <a:xfrm>
            <a:off x="414020" y="3015615"/>
            <a:ext cx="1682750" cy="17240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</p:pic>
      <p:grpSp>
        <p:nvGrpSpPr>
          <p:cNvPr id="21" name="组合 20"/>
          <p:cNvGrpSpPr/>
          <p:nvPr/>
        </p:nvGrpSpPr>
        <p:grpSpPr>
          <a:xfrm>
            <a:off x="6256020" y="2267585"/>
            <a:ext cx="5262880" cy="4049395"/>
            <a:chOff x="9852" y="3461"/>
            <a:chExt cx="8288" cy="637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" y="3796"/>
              <a:ext cx="8038" cy="604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noFill/>
              <a:miter lim="800000"/>
              <a:headEnd/>
              <a:tailEnd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3" t="3337" r="69552" b="72551"/>
            <a:stretch>
              <a:fillRect/>
            </a:stretch>
          </p:blipFill>
          <p:spPr>
            <a:xfrm>
              <a:off x="9852" y="3461"/>
              <a:ext cx="2386" cy="2373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7" t="26607" r="73672" b="52169"/>
            <a:stretch>
              <a:fillRect/>
            </a:stretch>
          </p:blipFill>
          <p:spPr>
            <a:xfrm>
              <a:off x="11753" y="5445"/>
              <a:ext cx="2358" cy="235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" name="文本框 15"/>
          <p:cNvSpPr txBox="1"/>
          <p:nvPr/>
        </p:nvSpPr>
        <p:spPr>
          <a:xfrm>
            <a:off x="1092200" y="1310323"/>
            <a:ext cx="40455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dirty="0">
                <a:latin typeface="Ysabeau Office" charset="0"/>
                <a:cs typeface="Ysabeau Office" charset="0"/>
                <a:sym typeface="+mn-ea"/>
              </a:rPr>
              <a:t>Messing up contents in complicated layout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708140" y="1310323"/>
            <a:ext cx="42354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/>
            <a:r>
              <a:rPr sz="2800">
                <a:latin typeface="Ysabeau Office" charset="0"/>
                <a:cs typeface="Ysabeau Office" charset="0"/>
                <a:sym typeface="+mn-ea"/>
              </a:rPr>
              <a:t>Setting formats interrupts editing process</a:t>
            </a: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3306128" y="278130"/>
            <a:ext cx="5579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 b="1" dirty="0">
                <a:latin typeface="Ysabeau Office" charset="0"/>
                <a:ea typeface="Ysabeau Office" charset="0"/>
                <a:cs typeface="Ysabeau Office" charset="0"/>
                <a:sym typeface="+mn-ea"/>
              </a:rPr>
              <a:t>Disadvantages</a:t>
            </a: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9171675" y="2387872"/>
            <a:ext cx="2406675" cy="337360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600">
                <a:latin typeface="Cascadia Code" charset="0"/>
                <a:cs typeface="Cascadia Code" charset="0"/>
                <a:sym typeface="+mn-ea"/>
              </a:rPr>
              <a:t>lorem-ipsum.docx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06128" y="424180"/>
            <a:ext cx="5579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 dirty="0">
                <a:latin typeface="Ysabeau Office Black" pitchFamily="50" charset="0"/>
                <a:cs typeface="Ysabeau Office Black" pitchFamily="50" charset="0"/>
                <a:sym typeface="+mn-ea"/>
              </a:rPr>
              <a:t>Markup Languages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10580" y="1942465"/>
            <a:ext cx="5471795" cy="1934210"/>
          </a:xfrm>
          <a:prstGeom prst="rect">
            <a:avLst/>
          </a:prstGeom>
          <a:solidFill>
            <a:schemeClr val="bg1"/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noAutofit/>
          </a:bodyPr>
          <a:lstStyle/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b="1" dirty="0">
                <a:latin typeface="Ysabeau Office" charset="0"/>
                <a:ea typeface="Ysabeau Office" charset="0"/>
                <a:cs typeface="Ysabeau Office" charset="0"/>
                <a:sym typeface="+mn-ea"/>
              </a:rPr>
              <a:t>Markup language</a:t>
            </a:r>
            <a:r>
              <a:rPr lang="en-US" altLang="zh-CN" sz="2400" dirty="0">
                <a:latin typeface="Ysabeau Office" charset="0"/>
                <a:ea typeface="Ysabeau Office" charset="0"/>
                <a:cs typeface="Ysabeau Office" charset="0"/>
                <a:sym typeface="+mn-ea"/>
              </a:rPr>
              <a:t> (ML) is a type of programming language that describes the content, format and structure of documents with plain text.</a:t>
            </a:r>
          </a:p>
        </p:txBody>
      </p:sp>
      <p:pic>
        <p:nvPicPr>
          <p:cNvPr id="11" name="图片 10" descr="HTML5_logo_and_wordmark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015" y="1788795"/>
            <a:ext cx="2236470" cy="2236470"/>
          </a:xfrm>
          <a:prstGeom prst="rect">
            <a:avLst/>
          </a:prstGeom>
        </p:spPr>
      </p:pic>
      <p:pic>
        <p:nvPicPr>
          <p:cNvPr id="12" name="图片 11" descr="LaTeX_project_logo_bir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9445" y="4013200"/>
            <a:ext cx="3009900" cy="1143000"/>
          </a:xfrm>
          <a:prstGeom prst="rect">
            <a:avLst/>
          </a:prstGeom>
        </p:spPr>
      </p:pic>
      <p:pic>
        <p:nvPicPr>
          <p:cNvPr id="14" name="图片 13" descr="Markdown-mar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74135" y="4095750"/>
            <a:ext cx="1590040" cy="978535"/>
          </a:xfrm>
          <a:prstGeom prst="rect">
            <a:avLst/>
          </a:prstGeom>
        </p:spPr>
      </p:pic>
      <p:pic>
        <p:nvPicPr>
          <p:cNvPr id="15" name="图片 14" descr="MediaWiki-2020-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91485" y="1597660"/>
            <a:ext cx="2051685" cy="228028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948055" y="5596890"/>
            <a:ext cx="4267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Ysabeau Office" charset="0"/>
                <a:cs typeface="Ysabeau Office" charset="0"/>
              </a:rPr>
              <a:t>Markup languages (MLs)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40810A-EB24-7691-E12D-A09182BDE7F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233636" y="4423737"/>
            <a:ext cx="4825681" cy="1464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Ysabeau Office" charset="0"/>
                <a:cs typeface="Ysabeau Office" charset="0"/>
              </a:rPr>
              <a:t>An alternative, resolve the problems of t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raditional document-processing </a:t>
            </a: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softwares</a:t>
            </a:r>
            <a:endParaRPr lang="en-US" altLang="zh-CN" sz="2400" dirty="0">
              <a:latin typeface="Ysabeau Office" charset="0"/>
              <a:cs typeface="Ysabeau Office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06128" y="424180"/>
            <a:ext cx="5579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>
                <a:latin typeface="Ysabeau Office Black" pitchFamily="50" charset="0"/>
                <a:cs typeface="Ysabeau Office Black" pitchFamily="50" charset="0"/>
                <a:sym typeface="+mn-ea"/>
              </a:rPr>
              <a:t>Markup Languages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061923" y="3648408"/>
            <a:ext cx="5456555" cy="2337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</a:rPr>
              <a:t>Plain text format, easy to maintain</a:t>
            </a:r>
          </a:p>
          <a:p>
            <a:pPr marL="457200" lvl="0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</a:rPr>
              <a:t>Small file size</a:t>
            </a:r>
          </a:p>
          <a:p>
            <a:pPr marL="457200" lvl="0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</a:rPr>
              <a:t>Produce stable layout</a:t>
            </a:r>
          </a:p>
          <a:p>
            <a:pPr marL="457200" lvl="0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</a:rPr>
              <a:t>Continuous editing experience with markup syntax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21F719-079D-47EB-0C74-5923608252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226634" y="1885983"/>
            <a:ext cx="4825681" cy="1464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Ysabeau Office" charset="0"/>
                <a:cs typeface="Ysabeau Office" charset="0"/>
              </a:rPr>
              <a:t>An alternative, resolve the problems of t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raditional document-processing </a:t>
            </a: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softwares</a:t>
            </a:r>
            <a:endParaRPr lang="en-US" altLang="zh-CN" sz="2400" dirty="0">
              <a:latin typeface="Ysabeau Office" charset="0"/>
              <a:cs typeface="Ysabeau Office" charset="0"/>
            </a:endParaRPr>
          </a:p>
        </p:txBody>
      </p:sp>
      <p:pic>
        <p:nvPicPr>
          <p:cNvPr id="6" name="图片 2" descr="HTML5_logo_and_wordmark">
            <a:extLst>
              <a:ext uri="{FF2B5EF4-FFF2-40B4-BE49-F238E27FC236}">
                <a16:creationId xmlns:a16="http://schemas.microsoft.com/office/drawing/2014/main" id="{BFCAD7BD-B9B6-F9E0-A355-BDBD2E3826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0895" y="1788795"/>
            <a:ext cx="2236470" cy="2236470"/>
          </a:xfrm>
          <a:prstGeom prst="rect">
            <a:avLst/>
          </a:prstGeom>
        </p:spPr>
      </p:pic>
      <p:pic>
        <p:nvPicPr>
          <p:cNvPr id="7" name="图片 6" descr="LaTeX_project_logo_bird">
            <a:extLst>
              <a:ext uri="{FF2B5EF4-FFF2-40B4-BE49-F238E27FC236}">
                <a16:creationId xmlns:a16="http://schemas.microsoft.com/office/drawing/2014/main" id="{9399BA2F-81C5-75A3-7FFC-220185E224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5325" y="4013200"/>
            <a:ext cx="3009900" cy="1143000"/>
          </a:xfrm>
          <a:prstGeom prst="rect">
            <a:avLst/>
          </a:prstGeom>
        </p:spPr>
      </p:pic>
      <p:pic>
        <p:nvPicPr>
          <p:cNvPr id="8" name="图片 7" descr="Markdown-mark">
            <a:extLst>
              <a:ext uri="{FF2B5EF4-FFF2-40B4-BE49-F238E27FC236}">
                <a16:creationId xmlns:a16="http://schemas.microsoft.com/office/drawing/2014/main" id="{7CCD9FB9-2BA5-0CF1-9782-DB3BBB340F8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30015" y="4095750"/>
            <a:ext cx="1590040" cy="978535"/>
          </a:xfrm>
          <a:prstGeom prst="rect">
            <a:avLst/>
          </a:prstGeom>
        </p:spPr>
      </p:pic>
      <p:pic>
        <p:nvPicPr>
          <p:cNvPr id="9" name="图片 8" descr="MediaWiki-2020-logo">
            <a:extLst>
              <a:ext uri="{FF2B5EF4-FFF2-40B4-BE49-F238E27FC236}">
                <a16:creationId xmlns:a16="http://schemas.microsoft.com/office/drawing/2014/main" id="{4764FE8C-6F84-CE0D-56F2-7CE6DDD4C5F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7365" y="1597660"/>
            <a:ext cx="2051685" cy="22802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3D754D-D110-F739-D0C2-D857FB377F5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03935" y="5596890"/>
            <a:ext cx="4267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Ysabeau Office" charset="0"/>
                <a:cs typeface="Ysabeau Office" charset="0"/>
              </a:rPr>
              <a:t>Markup languages (MLs)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639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78403" y="2087643"/>
            <a:ext cx="6144895" cy="3507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Ysabeau Office" charset="0"/>
                <a:cs typeface="Ysabeau Office" charset="0"/>
                <a:sym typeface="+mn-ea"/>
              </a:rPr>
              <a:t>Examples</a:t>
            </a:r>
            <a:endParaRPr lang="en-US" altLang="zh-CN" sz="2800" b="1" dirty="0">
              <a:latin typeface="Ysabeau Office" charset="0"/>
              <a:cs typeface="Ysabeau Office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HTML (</a:t>
            </a: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HyperText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 Markup Language)</a:t>
            </a:r>
            <a:endParaRPr lang="en-US" altLang="zh-CN" sz="2400" dirty="0">
              <a:latin typeface="Ysabeau Office" charset="0"/>
              <a:cs typeface="Ysabeau Office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RTF (Rich Text Format)</a:t>
            </a:r>
            <a:endParaRPr lang="en-US" altLang="zh-CN" sz="2400" dirty="0">
              <a:latin typeface="Ysabeau Office" charset="0"/>
              <a:cs typeface="Ysabeau Office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WikiText, </a:t>
            </a: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Powered by </a:t>
            </a:r>
            <a:r>
              <a:rPr lang="en-US" altLang="zh-CN" sz="2400" dirty="0" err="1">
                <a:latin typeface="Ysabeau Office" charset="0"/>
                <a:cs typeface="Ysabeau Office" charset="0"/>
                <a:sym typeface="+mn-ea"/>
              </a:rPr>
              <a:t>MediaWiki</a:t>
            </a:r>
            <a:endParaRPr lang="en-US" altLang="zh-CN" sz="2400" dirty="0">
              <a:latin typeface="Ysabeau Office" charset="0"/>
              <a:cs typeface="Ysabeau Office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LaTeX, what we use to write our essays</a:t>
            </a:r>
            <a:endParaRPr lang="en-US" altLang="zh-CN" sz="2400" dirty="0">
              <a:latin typeface="Ysabeau Office" charset="0"/>
              <a:cs typeface="Ysabeau Office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Ysabeau Office" charset="0"/>
                <a:cs typeface="Ysabeau Office" charset="0"/>
                <a:sym typeface="+mn-ea"/>
              </a:rPr>
              <a:t>Markdown</a:t>
            </a:r>
          </a:p>
        </p:txBody>
      </p:sp>
      <p:pic>
        <p:nvPicPr>
          <p:cNvPr id="3" name="图片 2" descr="HTML5_logo_and_wordmark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0895" y="1788795"/>
            <a:ext cx="2236470" cy="2236470"/>
          </a:xfrm>
          <a:prstGeom prst="rect">
            <a:avLst/>
          </a:prstGeom>
        </p:spPr>
      </p:pic>
      <p:pic>
        <p:nvPicPr>
          <p:cNvPr id="7" name="图片 6" descr="LaTeX_project_logo_bir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5325" y="4013200"/>
            <a:ext cx="3009900" cy="1143000"/>
          </a:xfrm>
          <a:prstGeom prst="rect">
            <a:avLst/>
          </a:prstGeom>
        </p:spPr>
      </p:pic>
      <p:pic>
        <p:nvPicPr>
          <p:cNvPr id="8" name="图片 7" descr="Markdown-mark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30015" y="4095750"/>
            <a:ext cx="1590040" cy="978535"/>
          </a:xfrm>
          <a:prstGeom prst="rect">
            <a:avLst/>
          </a:prstGeom>
        </p:spPr>
      </p:pic>
      <p:pic>
        <p:nvPicPr>
          <p:cNvPr id="9" name="图片 8" descr="MediaWiki-2020-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7365" y="1597660"/>
            <a:ext cx="2051685" cy="228028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003935" y="5596890"/>
            <a:ext cx="4267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Ysabeau Office" charset="0"/>
                <a:cs typeface="Ysabeau Office" charset="0"/>
              </a:rPr>
              <a:t>Markup languages (MLs)</a:t>
            </a: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3306128" y="424180"/>
            <a:ext cx="5579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>
                <a:latin typeface="Ysabeau Office Black" pitchFamily="50" charset="0"/>
                <a:cs typeface="Ysabeau Office Black" pitchFamily="50" charset="0"/>
                <a:sym typeface="+mn-ea"/>
              </a:rPr>
              <a:t>Markup Languages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waterfox_HCteJdKYb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600" y="1785620"/>
            <a:ext cx="5557520" cy="3533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图片 7" descr="Markdown-mark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3350" y="549910"/>
            <a:ext cx="1016635" cy="62547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949190" y="416560"/>
            <a:ext cx="3300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>
                <a:latin typeface="Ysabeau Office Black" pitchFamily="50" charset="0"/>
                <a:cs typeface="Ysabeau Office Black" pitchFamily="50" charset="0"/>
                <a:sym typeface="+mn-ea"/>
              </a:rPr>
              <a:t>Markdown</a:t>
            </a:r>
          </a:p>
        </p:txBody>
      </p:sp>
      <p:pic>
        <p:nvPicPr>
          <p:cNvPr id="2" name="图片 1" descr="John_Gruber,_2009_(cropped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215" y="1579245"/>
            <a:ext cx="3220720" cy="37331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文本框 6"/>
          <p:cNvSpPr txBox="1"/>
          <p:nvPr/>
        </p:nvSpPr>
        <p:spPr>
          <a:xfrm>
            <a:off x="2701925" y="5764530"/>
            <a:ext cx="6788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latin typeface="Ysabeau Office" charset="0"/>
                <a:cs typeface="Ysabeau Office" charset="0"/>
              </a:rPr>
              <a:t>John Gruber</a:t>
            </a:r>
            <a:r>
              <a:rPr lang="en-US" altLang="zh-CN" sz="2800">
                <a:latin typeface="Ysabeau Office" charset="0"/>
                <a:cs typeface="Ysabeau Office" charset="0"/>
              </a:rPr>
              <a:t> created Markdown in 2004</a:t>
            </a:r>
          </a:p>
        </p:txBody>
      </p:sp>
      <p:pic>
        <p:nvPicPr>
          <p:cNvPr id="100" name="图片 99"/>
          <p:cNvPicPr/>
          <p:nvPr/>
        </p:nvPicPr>
        <p:blipFill>
          <a:blip r:embed="rId11"/>
          <a:stretch>
            <a:fillRect/>
          </a:stretch>
        </p:blipFill>
        <p:spPr>
          <a:xfrm>
            <a:off x="4959985" y="1466850"/>
            <a:ext cx="4097020" cy="955675"/>
          </a:xfrm>
          <a:prstGeom prst="rect">
            <a:avLst/>
          </a:prstGeom>
          <a:solidFill>
            <a:srgbClr val="4A525A"/>
          </a:solidFill>
          <a:ln w="12700" cap="sq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890895" y="5196205"/>
            <a:ext cx="5568950" cy="337185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600">
                <a:latin typeface="Cascadia Code" charset="0"/>
                <a:cs typeface="Cascadia Code" charset="0"/>
                <a:sym typeface="+mn-ea"/>
              </a:rPr>
              <a:t>https://</a:t>
            </a:r>
            <a:r>
              <a:rPr lang="en-US" altLang="zh-CN" sz="1600" b="1">
                <a:latin typeface="Cascadia Code" charset="0"/>
                <a:cs typeface="Cascadia Code" charset="0"/>
                <a:sym typeface="+mn-ea"/>
              </a:rPr>
              <a:t>daringfireball.net</a:t>
            </a:r>
            <a:r>
              <a:rPr lang="en-US" altLang="zh-CN" sz="1600">
                <a:latin typeface="Cascadia Code" charset="0"/>
                <a:cs typeface="Cascadia Code" charset="0"/>
                <a:sym typeface="+mn-ea"/>
              </a:rPr>
              <a:t>/projects/markdown/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Markdown-mark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7830" y="549910"/>
            <a:ext cx="101663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782570" y="416560"/>
            <a:ext cx="7810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 b="1">
                <a:latin typeface="Ysabeau Office" charset="0"/>
                <a:cs typeface="Ysabeau Office" charset="0"/>
                <a:sym typeface="+mn-ea"/>
              </a:rPr>
              <a:t>Design Principle</a:t>
            </a:r>
            <a:r>
              <a:rPr lang="en-US" altLang="zh-CN" sz="4800">
                <a:latin typeface="Ysabeau Office" charset="0"/>
                <a:cs typeface="Ysabeau Office" charset="0"/>
                <a:sym typeface="+mn-ea"/>
              </a:rPr>
              <a:t>: Readability</a:t>
            </a:r>
            <a:endParaRPr lang="zh-CN" altLang="en-US" sz="4800">
              <a:latin typeface="Ysabeau Office" charset="0"/>
              <a:cs typeface="Ysabeau Office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3" y="1711377"/>
            <a:ext cx="6682857" cy="4439610"/>
          </a:xfrm>
          <a:prstGeom prst="roundRect">
            <a:avLst>
              <a:gd name="adj" fmla="val 1356"/>
            </a:avLst>
          </a:prstGeom>
        </p:spPr>
      </p:pic>
      <p:sp>
        <p:nvSpPr>
          <p:cNvPr id="7" name="文本框 6"/>
          <p:cNvSpPr txBox="1"/>
          <p:nvPr/>
        </p:nvSpPr>
        <p:spPr>
          <a:xfrm>
            <a:off x="7625715" y="1584960"/>
            <a:ext cx="377825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>
                <a:latin typeface="Ysabeau Office" charset="0"/>
                <a:cs typeface="Ysabeau Office" charset="0"/>
                <a:sym typeface="+mn-ea"/>
              </a:rPr>
              <a:t>Markdown is a </a:t>
            </a:r>
            <a:r>
              <a:rPr lang="en-US" altLang="zh-CN" sz="2400" b="1">
                <a:latin typeface="Ysabeau Office" charset="0"/>
                <a:cs typeface="Ysabeau Office" charset="0"/>
                <a:sym typeface="+mn-ea"/>
              </a:rPr>
              <a:t>Lightweight Markup Language</a:t>
            </a:r>
            <a:r>
              <a:rPr lang="en-US" altLang="zh-CN" sz="2400">
                <a:latin typeface="Ysabeau Office" charset="0"/>
                <a:cs typeface="Ysabeau Office" charset="0"/>
                <a:sym typeface="+mn-ea"/>
              </a:rPr>
              <a:t> (LML)</a:t>
            </a:r>
          </a:p>
        </p:txBody>
      </p:sp>
      <p:sp>
        <p:nvSpPr>
          <p:cNvPr id="8" name="矩形 7"/>
          <p:cNvSpPr/>
          <p:nvPr/>
        </p:nvSpPr>
        <p:spPr>
          <a:xfrm>
            <a:off x="1069340" y="2790825"/>
            <a:ext cx="5226050" cy="10858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5407486" y="2923890"/>
            <a:ext cx="6094196" cy="1015663"/>
          </a:xfrm>
          <a:prstGeom prst="rect">
            <a:avLst/>
          </a:prstGeom>
          <a:solidFill>
            <a:schemeClr val="bg1"/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Ysabeau Office" charset="0"/>
                <a:ea typeface="Ysabeau Office" charset="0"/>
                <a:cs typeface="Ysabeau Office" charset="0"/>
              </a:rPr>
              <a:t>Markdown</a:t>
            </a:r>
            <a:r>
              <a:rPr lang="en-US" altLang="zh-CN" sz="2000" dirty="0">
                <a:latin typeface="Ysabeau Office" charset="0"/>
                <a:ea typeface="Ysabeau Office" charset="0"/>
                <a:cs typeface="Ysabeau Office" charset="0"/>
              </a:rPr>
              <a:t> allows you to write using an </a:t>
            </a:r>
            <a:r>
              <a:rPr lang="en-US" altLang="zh-CN" sz="2000" i="1" dirty="0">
                <a:highlight>
                  <a:srgbClr val="FFFF99"/>
                </a:highlight>
                <a:latin typeface="Ysabeau Office" charset="0"/>
                <a:ea typeface="Ysabeau Office" charset="0"/>
                <a:cs typeface="Ysabeau Office" charset="0"/>
              </a:rPr>
              <a:t>easy-to-read, easy-to-write</a:t>
            </a:r>
            <a:r>
              <a:rPr lang="en-US" altLang="zh-CN" sz="2000" dirty="0">
                <a:latin typeface="Ysabeau Office" charset="0"/>
                <a:ea typeface="Ysabeau Office" charset="0"/>
                <a:cs typeface="Ysabeau Office" charset="0"/>
              </a:rPr>
              <a:t> plain text format, then convert it to structurally valid XHTML (or HTML).</a:t>
            </a:r>
            <a:endParaRPr lang="en-US" altLang="zh-CN" sz="2400" dirty="0">
              <a:latin typeface="Ysabeau Office" charset="0"/>
              <a:ea typeface="Ysabeau Office" charset="0"/>
              <a:cs typeface="Ysabeau Office" charset="0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069340" y="5673090"/>
            <a:ext cx="5226050" cy="47752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407486" y="4484903"/>
            <a:ext cx="6094196" cy="1323439"/>
          </a:xfrm>
          <a:prstGeom prst="rect">
            <a:avLst/>
          </a:prstGeom>
          <a:solidFill>
            <a:schemeClr val="bg1"/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Ysabeau Office" charset="0"/>
                <a:ea typeface="Ysabeau Office" charset="0"/>
                <a:cs typeface="Ysabeau Office" charset="0"/>
              </a:rPr>
              <a:t>The overriding design goal for Markdown’s formatting syntax is to make it </a:t>
            </a:r>
            <a:r>
              <a:rPr lang="en-US" altLang="zh-CN" sz="2000" dirty="0">
                <a:highlight>
                  <a:srgbClr val="FFFF99"/>
                </a:highlight>
                <a:latin typeface="Ysabeau Office" charset="0"/>
                <a:ea typeface="Ysabeau Office" charset="0"/>
                <a:cs typeface="Ysabeau Office" charset="0"/>
              </a:rPr>
              <a:t>as </a:t>
            </a:r>
            <a:r>
              <a:rPr lang="en-US" altLang="zh-CN" sz="2000" i="1" dirty="0">
                <a:highlight>
                  <a:srgbClr val="FFFF99"/>
                </a:highlight>
                <a:latin typeface="Ysabeau Office" charset="0"/>
                <a:ea typeface="Ysabeau Office" charset="0"/>
                <a:cs typeface="Ysabeau Office" charset="0"/>
              </a:rPr>
              <a:t>readable</a:t>
            </a:r>
            <a:r>
              <a:rPr lang="en-US" altLang="zh-CN" sz="2000" dirty="0">
                <a:highlight>
                  <a:srgbClr val="FFFF99"/>
                </a:highlight>
                <a:latin typeface="Ysabeau Office" charset="0"/>
                <a:ea typeface="Ysabeau Office" charset="0"/>
                <a:cs typeface="Ysabeau Office" charset="0"/>
              </a:rPr>
              <a:t> as possible</a:t>
            </a:r>
            <a:r>
              <a:rPr lang="en-US" altLang="zh-CN" sz="2000" dirty="0">
                <a:latin typeface="Ysabeau Office" charset="0"/>
                <a:ea typeface="Ysabeau Office" charset="0"/>
                <a:cs typeface="Ysabeau Office" charset="0"/>
              </a:rPr>
              <a:t>. …</a:t>
            </a:r>
            <a:r>
              <a:rPr lang="zh-CN" altLang="en-US" sz="2000" dirty="0">
                <a:latin typeface="Ysabeau Office" charset="0"/>
                <a:ea typeface="Ysabeau Office" charset="0"/>
                <a:cs typeface="Ysabeau Office" charset="0"/>
              </a:rPr>
              <a:t> </a:t>
            </a:r>
            <a:r>
              <a:rPr lang="en-US" altLang="zh-CN" sz="2000" dirty="0">
                <a:latin typeface="Ysabeau Office" charset="0"/>
                <a:ea typeface="Ysabeau Office" charset="0"/>
                <a:cs typeface="Ysabeau Office" charset="0"/>
              </a:rPr>
              <a:t>as plain text, without looking like it’s been marked up with tags or formatting instructions.</a:t>
            </a:r>
            <a:endParaRPr lang="en-US" altLang="zh-CN" sz="2400" dirty="0">
              <a:latin typeface="Ysabeau Office" charset="0"/>
              <a:ea typeface="Ysabeau Office" charset="0"/>
              <a:cs typeface="Ysabeau Office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612F10-13D8-44B0-DBA4-5B94E07C6AD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10178" y="1623262"/>
            <a:ext cx="5568950" cy="337185"/>
          </a:xfrm>
          <a:prstGeom prst="rect">
            <a:avLst/>
          </a:prstGeom>
          <a:solidFill>
            <a:schemeClr val="bg1"/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600" dirty="0">
                <a:latin typeface="Cascadia Code" charset="0"/>
                <a:cs typeface="Cascadia Code" charset="0"/>
                <a:sym typeface="+mn-ea"/>
              </a:rPr>
              <a:t>https://</a:t>
            </a:r>
            <a:r>
              <a:rPr lang="en-US" altLang="zh-CN" sz="1600" b="1" dirty="0">
                <a:latin typeface="Cascadia Code" charset="0"/>
                <a:cs typeface="Cascadia Code" charset="0"/>
                <a:sym typeface="+mn-ea"/>
              </a:rPr>
              <a:t>daringfireball.net</a:t>
            </a:r>
            <a:r>
              <a:rPr lang="en-US" altLang="zh-CN" sz="1600" dirty="0">
                <a:latin typeface="Cascadia Code" charset="0"/>
                <a:cs typeface="Cascadia Code" charset="0"/>
                <a:sym typeface="+mn-ea"/>
              </a:rPr>
              <a:t>/projects/markdown/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wNTM5NzYwMDRjMzkwZTVkZjY2ODkwMGIxNGU0O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64*260"/>
  <p:tag name="TABLE_ENDDRAG_RECT" val="47*50*864*26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970</Words>
  <Application>Microsoft Office PowerPoint</Application>
  <PresentationFormat>宽屏</PresentationFormat>
  <Paragraphs>200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Wingdings</vt:lpstr>
      <vt:lpstr>Calibri</vt:lpstr>
      <vt:lpstr>Ysabeau Office</vt:lpstr>
      <vt:lpstr>Cascadia Code</vt:lpstr>
      <vt:lpstr>Garamond Premr Pro Capt</vt:lpstr>
      <vt:lpstr>Garamond Premr Pro</vt:lpstr>
      <vt:lpstr>Ysabeau Office Black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tran li</cp:lastModifiedBy>
  <cp:revision>225</cp:revision>
  <dcterms:created xsi:type="dcterms:W3CDTF">2019-06-19T02:08:00Z</dcterms:created>
  <dcterms:modified xsi:type="dcterms:W3CDTF">2023-12-18T07:30:43Z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A744AF174B354E1CB8AE1BC6979F1664_13</vt:lpwstr>
  </property>
</Properties>
</file>